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cs.ryerson.ca/~aharley/vis/conv/" TargetMode="External"/><Relationship Id="rId3" Type="http://schemas.openxmlformats.org/officeDocument/2006/relationships/hyperlink" Target="https://experiments.withgoogle.com/ai/what-neural-nets-see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4.jpe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Photocell" TargetMode="External"/><Relationship Id="rId5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epjazz.io/" TargetMode="External"/><Relationship Id="rId3" Type="http://schemas.openxmlformats.org/officeDocument/2006/relationships/hyperlink" Target="https://soundcloud.com/kchoi-research/sets/lstmetallica-drums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askforgametask.com/html5/tutorials/flappy/" TargetMode="External"/><Relationship Id="rId3" Type="http://schemas.openxmlformats.org/officeDocument/2006/relationships/hyperlink" Target="https://www.youtube.com/watch?time_continue=128&amp;v=aeWmdojEJf0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jmlr.org/papers/volume15/srivastava14b/srivastava14b.pdf" TargetMode="External"/><Relationship Id="rId3" Type="http://schemas.openxmlformats.org/officeDocument/2006/relationships/image" Target="../media/image3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layground.tensorflow.org/%23activation=tanh&amp;batchSize=10&amp;dataset=gauss&amp;regDataset=reg-plane&amp;learningRate=0.03&amp;regularizationRate=0&amp;noise=0&amp;networkShape=1&amp;seed=0.6395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3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hyperlink" Target="http://cs.stanford.edu/people/karpathy/convnetjs//demo/classify2d.html" TargetMode="External"/><Relationship Id="rId4" Type="http://schemas.openxmlformats.org/officeDocument/2006/relationships/hyperlink" Target="http://playground.tensorflow.org/%23activation=relu&amp;batchSize=10&amp;dataset=spiral&amp;regDataset=reg-plane&amp;learningRate=0.03&amp;regularizationRate=0&amp;noise=0&amp;networkShape=8,8,5&amp;seed=0.53586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&amp;showTestData_hide=true&amp;activation_hide=true&amp;problem_hide=true&amp;noise_hide=true&amp;discretize_hide=true&amp;regularization_hide=true&amp;dataset_hide=true&amp;batchSize_hide=true&amp;learningRate_hide=true&amp;regularizationRate_hide=true&amp;percTrainData_hide=true&amp;numHiddenLayers_hide=true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.gif"/><Relationship Id="rId8" Type="http://schemas.openxmlformats.org/officeDocument/2006/relationships/image" Target="../media/image2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en.wikipedia.org/wiki/Convolution" TargetMode="External"/><Relationship Id="rId4" Type="http://schemas.openxmlformats.org/officeDocument/2006/relationships/image" Target="../media/image3.gi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4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5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rtificial Neural Net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Artificial Neural Nets</a:t>
            </a:r>
          </a:p>
        </p:txBody>
      </p:sp>
      <p:sp>
        <p:nvSpPr>
          <p:cNvPr id="134" name="Deep Learn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135" name="Short introduction into the world of neural networks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 introduction into the world of neural networks.</a:t>
            </a:r>
          </a:p>
        </p:txBody>
      </p:sp>
      <p:sp>
        <p:nvSpPr>
          <p:cNvPr id="136" name="Aleksandr Tavgen. Software Architect Playtech."/>
          <p:cNvSpPr txBox="1"/>
          <p:nvPr/>
        </p:nvSpPr>
        <p:spPr>
          <a:xfrm>
            <a:off x="5473700" y="6680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/>
            <a:r>
              <a:t>Aleksandr Tavgen. Software Architect Playtech.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facefeatures.png" descr="facefeatures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3762" y="2565400"/>
            <a:ext cx="6280276" cy="6680201"/>
          </a:xfrm>
          <a:prstGeom prst="rect">
            <a:avLst/>
          </a:prstGeom>
        </p:spPr>
      </p:pic>
      <p:sp>
        <p:nvSpPr>
          <p:cNvPr id="201" name="Layers as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Layers as features</a:t>
            </a:r>
          </a:p>
        </p:txBody>
      </p:sp>
      <p:sp>
        <p:nvSpPr>
          <p:cNvPr id="202" name="Layers can learn featur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Layers can learn features.</a:t>
            </a:r>
          </a:p>
          <a:p>
            <a:pPr/>
            <a:r>
              <a:t>From low level, as strokes</a:t>
            </a:r>
          </a:p>
          <a:p>
            <a:pPr/>
            <a:r>
              <a:t>To higher ones, edges, eyes, faces.</a:t>
            </a:r>
          </a:p>
          <a:p>
            <a:pPr/>
            <a:r>
              <a:t>Marylin Monroe neuron.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download.png" descr="download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70300" y="1762323"/>
            <a:ext cx="6228929" cy="6228929"/>
          </a:xfrm>
          <a:prstGeom prst="rect">
            <a:avLst/>
          </a:prstGeom>
        </p:spPr>
      </p:pic>
      <p:sp>
        <p:nvSpPr>
          <p:cNvPr id="205" name="There is no square here!"/>
          <p:cNvSpPr txBox="1"/>
          <p:nvPr/>
        </p:nvSpPr>
        <p:spPr>
          <a:xfrm>
            <a:off x="5125640" y="622299"/>
            <a:ext cx="331827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There is no square here!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ool.png" descr="pool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75089" y="6804215"/>
            <a:ext cx="10584731" cy="2802395"/>
          </a:xfrm>
          <a:prstGeom prst="rect">
            <a:avLst/>
          </a:prstGeom>
        </p:spPr>
      </p:pic>
      <p:pic>
        <p:nvPicPr>
          <p:cNvPr id="208" name="conv_all.png" descr="conv_all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075089" y="381000"/>
            <a:ext cx="10584731" cy="61861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ve exampl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Live examples.</a:t>
            </a:r>
          </a:p>
        </p:txBody>
      </p:sp>
      <p:sp>
        <p:nvSpPr>
          <p:cNvPr id="211" name="http://scs.ryerson.ca/~aharley/vis/conv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http://scs.ryerson.ca/~aharley/vis/conv/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https://experiments.withgoogle.com/ai/what-neural-nets-see</a:t>
            </a:r>
          </a:p>
          <a:p>
            <a:pPr/>
            <a:r>
              <a:t>Deep Dream and Tensor Flow</a:t>
            </a:r>
          </a:p>
          <a:p>
            <a:pPr/>
            <a:r>
              <a:t>http://cs.stanford.edu/people/karpathy/ilsvrc/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monet_nn.png" descr="monet_nn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29319" y="4683899"/>
            <a:ext cx="5753101" cy="4559301"/>
          </a:xfrm>
          <a:prstGeom prst="rect">
            <a:avLst/>
          </a:prstGeom>
        </p:spPr>
      </p:pic>
      <p:pic>
        <p:nvPicPr>
          <p:cNvPr id="214" name="monet1.jpg" descr="monet1.jp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733562" y="520700"/>
            <a:ext cx="5753101" cy="3860800"/>
          </a:xfrm>
          <a:prstGeom prst="rect">
            <a:avLst/>
          </a:prstGeom>
        </p:spPr>
      </p:pic>
      <p:grpSp>
        <p:nvGrpSpPr>
          <p:cNvPr id="217" name="me.jpg"/>
          <p:cNvGrpSpPr/>
          <p:nvPr/>
        </p:nvGrpSpPr>
        <p:grpSpPr>
          <a:xfrm>
            <a:off x="330468" y="427103"/>
            <a:ext cx="6044664" cy="4047994"/>
            <a:chOff x="0" y="0"/>
            <a:chExt cx="6044662" cy="4047992"/>
          </a:xfrm>
        </p:grpSpPr>
        <p:pic>
          <p:nvPicPr>
            <p:cNvPr id="216" name="me.jpg" descr="me.jp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47" r="0" b="1847"/>
            <a:stretch>
              <a:fillRect/>
            </a:stretch>
          </p:blipFill>
          <p:spPr>
            <a:xfrm>
              <a:off x="127000" y="88900"/>
              <a:ext cx="5790663" cy="37177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5" name="me.jpg" descr="me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6044664" cy="4047994"/>
            </a:xfrm>
            <a:prstGeom prst="rect">
              <a:avLst/>
            </a:prstGeom>
            <a:effectLst/>
          </p:spPr>
        </p:pic>
      </p:grpSp>
      <p:grpSp>
        <p:nvGrpSpPr>
          <p:cNvPr id="220" name="me_out.jpg.png"/>
          <p:cNvGrpSpPr/>
          <p:nvPr/>
        </p:nvGrpSpPr>
        <p:grpSpPr>
          <a:xfrm>
            <a:off x="223751" y="4871037"/>
            <a:ext cx="6258098" cy="4185025"/>
            <a:chOff x="0" y="0"/>
            <a:chExt cx="6258096" cy="4185024"/>
          </a:xfrm>
        </p:grpSpPr>
        <p:pic>
          <p:nvPicPr>
            <p:cNvPr id="219" name="me_out.jpg.png" descr="me_out.jpg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1847" r="0" b="1847"/>
            <a:stretch>
              <a:fillRect/>
            </a:stretch>
          </p:blipFill>
          <p:spPr>
            <a:xfrm>
              <a:off x="127000" y="88900"/>
              <a:ext cx="6004097" cy="3854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8" name="me_out.jpg.png" descr="me_out.jpg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6258098" cy="41850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he oft-cited resemblance of the imagery to LSD- and psilocybin-induced hallucinations is suggestive of a functional resemblance between artificial neural networks and particular layers of the visual cortex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oft-cited resemblance of the imagery to LSD- and psilocybin-induced hallucinations is suggestive of a functional resemblance between artificial neural networks and particular layers of the visual cortex.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Adding temporary structur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temporary structure</a:t>
            </a:r>
          </a:p>
        </p:txBody>
      </p:sp>
      <p:pic>
        <p:nvPicPr>
          <p:cNvPr id="225" name="gates_lstm.png" descr="gates_lstm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374900" y="832730"/>
            <a:ext cx="8255000" cy="4533901"/>
          </a:xfrm>
          <a:prstGeom prst="rect">
            <a:avLst/>
          </a:prstGeom>
        </p:spPr>
      </p:pic>
      <p:sp>
        <p:nvSpPr>
          <p:cNvPr id="226" name="Recurre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Recurrent </a:t>
            </a:r>
          </a:p>
          <a:p>
            <a:pPr/>
            <a:r>
              <a:t>Neural Nets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urrent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Recurrent Neural Networks</a:t>
            </a:r>
          </a:p>
        </p:txBody>
      </p:sp>
      <p:sp>
        <p:nvSpPr>
          <p:cNvPr id="229" name="Can learn text as a stream of charact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learn text as a stream of characters</a:t>
            </a:r>
          </a:p>
          <a:p>
            <a:pPr/>
            <a:r>
              <a:t>Can capture music structure</a:t>
            </a:r>
          </a:p>
          <a:p>
            <a:pPr/>
            <a:r>
              <a:t>Can store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rained on Linux Source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Trained on Linux Source code</a:t>
            </a:r>
          </a:p>
        </p:txBody>
      </p:sp>
      <p:sp>
        <p:nvSpPr>
          <p:cNvPr id="232" name="static int indicate_policy(void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b="1" sz="1380">
                <a:solidFill>
                  <a:srgbClr val="99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static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445588"/>
                </a:solidFill>
              </a:rPr>
              <a:t>int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t>indicate_policy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445588"/>
                </a:solidFill>
              </a:rPr>
              <a:t>void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>
                <a:solidFill>
                  <a:srgbClr val="445588"/>
                </a:solidFill>
              </a:rPr>
              <a:t>int</a:t>
            </a:r>
            <a:r>
              <a:t> error;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/>
              <a:t>if</a:t>
            </a:r>
            <a:r>
              <a:t> (fd </a:t>
            </a:r>
            <a:r>
              <a:rPr b="1"/>
              <a:t>==</a:t>
            </a:r>
            <a:r>
              <a:t> MARN_EPT) {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i="1">
                <a:solidFill>
                  <a:srgbClr val="999988"/>
                </a:solidFill>
              </a:rPr>
              <a:t>/*</a:t>
            </a:r>
            <a:endParaRPr i="1">
              <a:solidFill>
                <a:srgbClr val="999988"/>
              </a:solidFill>
            </a:endParaRP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i="1" sz="1380">
                <a:solidFill>
                  <a:srgbClr val="9999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 The kernel blank will coeld it to userspace.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i="1" sz="1380">
                <a:solidFill>
                  <a:srgbClr val="9999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*/</a:t>
            </a:r>
            <a:endParaRPr i="0">
              <a:solidFill>
                <a:srgbClr val="000000"/>
              </a:solidFill>
            </a:endParaRP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if</a:t>
            </a:r>
            <a:r>
              <a:t> (ss</a:t>
            </a:r>
            <a:r>
              <a:rPr b="1"/>
              <a:t>-&gt;</a:t>
            </a:r>
            <a:r>
              <a:t>segment </a:t>
            </a:r>
            <a:r>
              <a:rPr b="1"/>
              <a:t>&lt;</a:t>
            </a:r>
            <a:r>
              <a:t> mem_total)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unblock_graph_and_set_blocked();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else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ret </a:t>
            </a:r>
            <a:r>
              <a:rPr b="1"/>
              <a:t>=</a:t>
            </a:r>
            <a:r>
              <a:t> </a:t>
            </a:r>
            <a:r>
              <a:rPr>
                <a:solidFill>
                  <a:srgbClr val="009999"/>
                </a:solidFill>
              </a:rPr>
              <a:t>1</a:t>
            </a:r>
            <a:r>
              <a:t>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goto</a:t>
            </a:r>
            <a:r>
              <a:t> bail;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segaddr </a:t>
            </a:r>
            <a:r>
              <a:rPr b="1"/>
              <a:t>=</a:t>
            </a:r>
            <a:r>
              <a:t> in_SB(in.addr);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selector </a:t>
            </a:r>
            <a:r>
              <a:rPr b="1"/>
              <a:t>=</a:t>
            </a:r>
            <a:r>
              <a:t> seg </a:t>
            </a:r>
            <a:r>
              <a:rPr b="1"/>
              <a:t>/</a:t>
            </a:r>
            <a:r>
              <a:t> </a:t>
            </a:r>
            <a:r>
              <a:rPr>
                <a:solidFill>
                  <a:srgbClr val="009999"/>
                </a:solidFill>
              </a:rPr>
              <a:t>16</a:t>
            </a:r>
            <a:r>
              <a:t>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setup_works </a:t>
            </a:r>
            <a:r>
              <a:rPr b="1"/>
              <a:t>=</a:t>
            </a:r>
            <a:r>
              <a:t> </a:t>
            </a:r>
            <a:r>
              <a:rPr>
                <a:solidFill>
                  <a:srgbClr val="0086B3"/>
                </a:solidFill>
              </a:rPr>
              <a:t>true</a:t>
            </a:r>
            <a:r>
              <a:t>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/>
              <a:t>for</a:t>
            </a:r>
            <a:r>
              <a:t> (i </a:t>
            </a:r>
            <a:r>
              <a:rPr b="1"/>
              <a:t>=</a:t>
            </a:r>
            <a:r>
              <a:t> </a:t>
            </a:r>
            <a:r>
              <a:rPr>
                <a:solidFill>
                  <a:srgbClr val="009999"/>
                </a:solidFill>
              </a:rPr>
              <a:t>0</a:t>
            </a:r>
            <a:r>
              <a:t>; i </a:t>
            </a:r>
            <a:r>
              <a:rPr b="1"/>
              <a:t>&lt;</a:t>
            </a:r>
            <a:r>
              <a:t> blocks; i</a:t>
            </a:r>
            <a:r>
              <a:rPr b="1"/>
              <a:t>++</a:t>
            </a:r>
            <a:r>
              <a:t>) {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seq </a:t>
            </a:r>
            <a:r>
              <a:rPr b="1"/>
              <a:t>=</a:t>
            </a:r>
            <a:r>
              <a:t> buf[i</a:t>
            </a:r>
            <a:r>
              <a:rPr b="1"/>
              <a:t>++</a:t>
            </a:r>
            <a:r>
              <a:t>];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bpf </a:t>
            </a:r>
            <a:r>
              <a:rPr b="1"/>
              <a:t>=</a:t>
            </a:r>
            <a:r>
              <a:t> bd</a:t>
            </a:r>
            <a:r>
              <a:rPr b="1"/>
              <a:t>-&gt;</a:t>
            </a:r>
            <a:r>
              <a:t>bd.next </a:t>
            </a:r>
            <a:r>
              <a:rPr b="1"/>
              <a:t>+</a:t>
            </a:r>
            <a:r>
              <a:t> i </a:t>
            </a:r>
            <a:r>
              <a:rPr b="1"/>
              <a:t>*</a:t>
            </a:r>
            <a:r>
              <a:t> search;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if</a:t>
            </a:r>
            <a:r>
              <a:t> (fd) {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current </a:t>
            </a:r>
            <a:r>
              <a:rPr b="1"/>
              <a:t>=</a:t>
            </a:r>
            <a:r>
              <a:t> blocked;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}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rw</a:t>
            </a:r>
            <a:r>
              <a:rPr b="1"/>
              <a:t>-&gt;</a:t>
            </a:r>
            <a:r>
              <a:t>name </a:t>
            </a:r>
            <a:r>
              <a:rPr b="1"/>
              <a:t>=</a:t>
            </a:r>
            <a:r>
              <a:t> </a:t>
            </a:r>
            <a:r>
              <a:rPr>
                <a:solidFill>
                  <a:srgbClr val="DD1144"/>
                </a:solidFill>
              </a:rPr>
              <a:t>"Getjbbregs"</a:t>
            </a:r>
            <a:r>
              <a:t>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bprm_self_clearl(</a:t>
            </a:r>
            <a:r>
              <a:rPr b="1"/>
              <a:t>&amp;</a:t>
            </a:r>
            <a:r>
              <a:t>iv</a:t>
            </a:r>
            <a:r>
              <a:rPr b="1"/>
              <a:t>-&gt;</a:t>
            </a:r>
            <a:r>
              <a:t>version);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regs</a:t>
            </a:r>
            <a:r>
              <a:rPr b="1"/>
              <a:t>-&gt;</a:t>
            </a:r>
            <a:r>
              <a:t>new </a:t>
            </a:r>
            <a:r>
              <a:rPr b="1"/>
              <a:t>=</a:t>
            </a:r>
            <a:r>
              <a:t> blocks[(BPF_STATS </a:t>
            </a:r>
            <a:r>
              <a:rPr b="1"/>
              <a:t>&lt;&lt;</a:t>
            </a:r>
            <a:r>
              <a:t> info</a:t>
            </a:r>
            <a:r>
              <a:rPr b="1"/>
              <a:t>-&gt;</a:t>
            </a:r>
            <a:r>
              <a:t>historidac)] </a:t>
            </a:r>
            <a:r>
              <a:rPr b="1"/>
              <a:t>|</a:t>
            </a:r>
            <a:r>
              <a:t> PFMR_CLOBATHINC_SECONDS </a:t>
            </a:r>
            <a:r>
              <a:rPr b="1"/>
              <a:t>&lt;&lt;</a:t>
            </a:r>
            <a:r>
              <a:t> </a:t>
            </a:r>
            <a:r>
              <a:rPr>
                <a:solidFill>
                  <a:srgbClr val="009999"/>
                </a:solidFill>
              </a:rPr>
              <a:t>12</a:t>
            </a:r>
            <a:r>
              <a:t>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</a:t>
            </a:r>
            <a:r>
              <a:rPr b="1"/>
              <a:t>return</a:t>
            </a:r>
            <a:r>
              <a:t> segtable;</a:t>
            </a:r>
          </a:p>
          <a:p>
            <a:pPr marL="0" indent="0" defTabSz="420623">
              <a:lnSpc>
                <a:spcPts val="3200"/>
              </a:lnSpc>
              <a:spcBef>
                <a:spcPts val="0"/>
              </a:spcBef>
              <a:buClrTx/>
              <a:buSzTx/>
              <a:buFontTx/>
              <a:buNone/>
              <a:defRPr sz="138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ikipedia XM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Wikipedia XMLs</a:t>
            </a:r>
          </a:p>
        </p:txBody>
      </p:sp>
      <p:sp>
        <p:nvSpPr>
          <p:cNvPr id="235" name="&lt;page&gt;…"/>
          <p:cNvSpPr txBox="1"/>
          <p:nvPr>
            <p:ph type="body" idx="1"/>
          </p:nvPr>
        </p:nvSpPr>
        <p:spPr>
          <a:xfrm>
            <a:off x="939800" y="2178050"/>
            <a:ext cx="11988800" cy="609600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&lt;page&gt;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&lt;title&gt;Antichrist&lt;/title&gt;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&lt;id&gt;865&lt;/id&gt;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&lt;revision&gt;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&lt;id&gt;15900676&lt;/id&gt;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&lt;timestamp&gt;2002-08-03T18:14:12Z&lt;/timestamp&gt;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&lt;contributor&gt;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&lt;username&gt;Paris&lt;/username&gt;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&lt;id&gt;23&lt;/id&gt;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&lt;/contributor&gt;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&lt;minor /&gt;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&lt;comment&gt;Automated conversion&lt;/comment&gt;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&lt;text xml:space="preserve"&gt;#REDIRECT [[Christianity]]&lt;/text&gt;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&lt;/revision&gt;</a:t>
            </a:r>
          </a:p>
          <a:p>
            <a:pPr marL="0" indent="0" defTabSz="457200">
              <a:lnSpc>
                <a:spcPts val="3500"/>
              </a:lnSpc>
              <a:spcBef>
                <a:spcPts val="0"/>
              </a:spcBef>
              <a:buClrTx/>
              <a:buSzTx/>
              <a:buFontTx/>
              <a:buNone/>
              <a:defRPr sz="1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&lt;/page&gt;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Biological Neuron"/>
          <p:cNvSpPr txBox="1"/>
          <p:nvPr>
            <p:ph type="body" idx="13"/>
          </p:nvPr>
        </p:nvSpPr>
        <p:spPr>
          <a:xfrm>
            <a:off x="190500" y="3289300"/>
            <a:ext cx="7200900" cy="508000"/>
          </a:xfrm>
          <a:prstGeom prst="rect">
            <a:avLst/>
          </a:prstGeom>
        </p:spPr>
        <p:txBody>
          <a:bodyPr/>
          <a:lstStyle/>
          <a:p>
            <a:pPr/>
            <a:r>
              <a:t>Biological Neuron</a:t>
            </a:r>
          </a:p>
        </p:txBody>
      </p:sp>
      <p:pic>
        <p:nvPicPr>
          <p:cNvPr id="139" name="image046.jpg" descr="image046.jp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4426" r="0" b="14426"/>
          <a:stretch>
            <a:fillRect/>
          </a:stretch>
        </p:blipFill>
        <p:spPr>
          <a:xfrm>
            <a:off x="170940" y="633461"/>
            <a:ext cx="5771370" cy="2544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68747470733a2f2f75706c6f61642e77696b696d656469612e6f72672f77696b6970656469612f636f6d6d6f6e732f382f38632f50657263657074726f6e5f6d6f6a2e706e67.png" descr="68747470733a2f2f75706c6f61642e77696b696d656469612e6f72672f77696b6970656469612f636f6d6d6f6e732f382f38632f50657263657074726f6e5f6d6f6a2e706e67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856" y="645152"/>
            <a:ext cx="7464376" cy="252106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Perceptron"/>
          <p:cNvSpPr txBox="1"/>
          <p:nvPr/>
        </p:nvSpPr>
        <p:spPr>
          <a:xfrm>
            <a:off x="6934200" y="32893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10000"/>
              </a:lnSpc>
              <a:defRPr i="1"/>
            </a:lvl1pPr>
          </a:lstStyle>
          <a:p>
            <a:pPr/>
            <a:r>
              <a:t>Perceptron</a:t>
            </a:r>
          </a:p>
        </p:txBody>
      </p:sp>
      <p:sp>
        <p:nvSpPr>
          <p:cNvPr id="142" name="Perceptron is an algorithm for classification, but it could be seen as an abstract model of neuron, inspired by real neuron."/>
          <p:cNvSpPr txBox="1"/>
          <p:nvPr/>
        </p:nvSpPr>
        <p:spPr>
          <a:xfrm>
            <a:off x="156517" y="3920497"/>
            <a:ext cx="1197932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Perceptron is an algorithm for classification, but it could be seen as an abstract model of neuron, inspired by real neuron.</a:t>
            </a:r>
          </a:p>
        </p:txBody>
      </p:sp>
      <p:sp>
        <p:nvSpPr>
          <p:cNvPr id="143" name="It can separate data finding the line, plane, hyperplane, that minimizes amount of classification errors."/>
          <p:cNvSpPr txBox="1"/>
          <p:nvPr/>
        </p:nvSpPr>
        <p:spPr>
          <a:xfrm>
            <a:off x="156517" y="4958095"/>
            <a:ext cx="1297721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It can separate data finding the line, plane, hyperplane, that minimizes amount of classification errors. </a:t>
            </a:r>
          </a:p>
        </p:txBody>
      </p:sp>
      <p:sp>
        <p:nvSpPr>
          <p:cNvPr id="144" name="First use case - Perceptron was designed for image recognition: it had an array of 400 photocells, randomly connected to the &quot;neurons&quot;. US Navy wanted to detect military objects on the fotos."/>
          <p:cNvSpPr txBox="1"/>
          <p:nvPr/>
        </p:nvSpPr>
        <p:spPr>
          <a:xfrm>
            <a:off x="436388" y="6962140"/>
            <a:ext cx="7356824" cy="184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10000"/>
              </a:lnSpc>
              <a:defRPr i="1"/>
            </a:pPr>
            <a:r>
              <a:t>First use case - Perceptron was designed for image recognition: it had an array of 400 </a:t>
            </a:r>
            <a:r>
              <a:rPr>
                <a:solidFill>
                  <a:srgbClr val="0B0080"/>
                </a:solidFill>
                <a:hlinkClick r:id="rId4" invalidUrl="" action="" tgtFrame="" tooltip="" history="1" highlightClick="0" endSnd="0"/>
              </a:rPr>
              <a:t>photocells</a:t>
            </a:r>
            <a:r>
              <a:t>, randomly connected to the "neurons". US Navy wanted to detect military objects on the fotos.</a:t>
            </a:r>
          </a:p>
        </p:txBody>
      </p:sp>
      <p:sp>
        <p:nvSpPr>
          <p:cNvPr id="145" name="FAILED"/>
          <p:cNvSpPr txBox="1"/>
          <p:nvPr/>
        </p:nvSpPr>
        <p:spPr>
          <a:xfrm>
            <a:off x="8591946" y="7557434"/>
            <a:ext cx="3618708" cy="635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FAILED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ome music as we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music as well</a:t>
            </a:r>
          </a:p>
        </p:txBody>
      </p:sp>
      <p:sp>
        <p:nvSpPr>
          <p:cNvPr id="238" name="https://deepjazz.io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https://deepjazz.io/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https://soundcloud.com/kchoi-research/sets/lstmetallica-drums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trump.jpg" descr="trump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900" y="2565400"/>
            <a:ext cx="5842000" cy="6680200"/>
          </a:xfrm>
          <a:prstGeom prst="rect">
            <a:avLst/>
          </a:prstGeom>
        </p:spPr>
      </p:pic>
      <p:sp>
        <p:nvSpPr>
          <p:cNvPr id="241" name="Trump’s Speech gener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Trump’s Speech generator</a:t>
            </a:r>
          </a:p>
        </p:txBody>
      </p:sp>
      <p:sp>
        <p:nvSpPr>
          <p:cNvPr id="242" name="Trained on Trump election speeches from June 2016 to November 2016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Trained on Trump election speeches from June 2016 to November 2016.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What is going on underwa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going on underway.</a:t>
            </a:r>
          </a:p>
        </p:txBody>
      </p:sp>
      <p:sp>
        <p:nvSpPr>
          <p:cNvPr id="245" name="it is starting to get an idea about words separated by spaces. And got some knowledge about some simple words."/>
          <p:cNvSpPr txBox="1"/>
          <p:nvPr/>
        </p:nvSpPr>
        <p:spPr>
          <a:xfrm>
            <a:off x="475233" y="4533899"/>
            <a:ext cx="1057869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 it is starting to get an idea about words separated by spaces. And got some knowledge about some simple words.</a:t>
            </a:r>
          </a:p>
        </p:txBody>
      </p:sp>
      <p:sp>
        <p:nvSpPr>
          <p:cNvPr id="246" name="----- Sample 1 -----…"/>
          <p:cNvSpPr txBox="1"/>
          <p:nvPr/>
        </p:nvSpPr>
        <p:spPr>
          <a:xfrm>
            <a:off x="503753" y="3034506"/>
            <a:ext cx="119972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>
                <a:solidFill>
                  <a:srgbClr val="383A4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----- </a:t>
            </a:r>
            <a:r>
              <a:rPr>
                <a:solidFill>
                  <a:srgbClr val="A626A4"/>
                </a:solidFill>
              </a:rPr>
              <a:t>Sample</a:t>
            </a:r>
            <a:r>
              <a:t> 1 -----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</a:t>
            </a:r>
            <a:r>
              <a:t>еfs mint alo </a:t>
            </a:r>
            <a:r>
              <a:t>she</a:t>
            </a:r>
            <a:r>
              <a:t> </a:t>
            </a:r>
            <a:r>
              <a:t>g</a:t>
            </a:r>
            <a:r>
              <a:t> tor, torink.han, aulb bollg  rurr Atans </a:t>
            </a:r>
            <a:r>
              <a:t>ir</a:t>
            </a:r>
            <a:r>
              <a:t>'</a:t>
            </a:r>
            <a:r>
              <a:t>d</a:t>
            </a:r>
            <a:r>
              <a:t> </a:t>
            </a:r>
            <a:r>
              <a:t>ciI</a:t>
            </a:r>
            <a:r>
              <a:t> anlot, ade dos rhant eot taoscare  werang </a:t>
            </a:r>
            <a:r>
              <a:t>he</a:t>
            </a:r>
            <a:r>
              <a:t> </a:t>
            </a:r>
            <a:r>
              <a:t>ca</a:t>
            </a:r>
            <a:r>
              <a:t> </a:t>
            </a:r>
            <a:r>
              <a:t>m</a:t>
            </a:r>
            <a:r>
              <a:t> hltayeu.,hare they Woy theaplir horet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iul pe neaf it Yf therg. hhat anoy souk, thau </a:t>
            </a:r>
            <a:r>
              <a:t>do</a:t>
            </a:r>
            <a:r>
              <a:t> y RO Bury </a:t>
            </a:r>
            <a:r>
              <a:t>f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if</a:t>
            </a:r>
            <a:r>
              <a:t>. haveyhaled Dhorlsy Ato thinanse  rank fourile DaniOn Ttovele yhinl ans anu </a:t>
            </a:r>
            <a:r>
              <a:t>he</a:t>
            </a:r>
            <a:r>
              <a:t> B</a:t>
            </a:r>
          </a:p>
        </p:txBody>
      </p:sp>
      <p:sp>
        <p:nvSpPr>
          <p:cNvPr id="247" name="At the beginning model does not know anything about text and language structure"/>
          <p:cNvSpPr txBox="1"/>
          <p:nvPr/>
        </p:nvSpPr>
        <p:spPr>
          <a:xfrm>
            <a:off x="589533" y="2522537"/>
            <a:ext cx="758718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At the beginning model does not know anything about text and language structure</a:t>
            </a:r>
          </a:p>
        </p:txBody>
      </p:sp>
      <p:sp>
        <p:nvSpPr>
          <p:cNvPr id="248" name="----- Sample 2 -----…"/>
          <p:cNvSpPr txBox="1"/>
          <p:nvPr/>
        </p:nvSpPr>
        <p:spPr>
          <a:xfrm>
            <a:off x="516973" y="5083175"/>
            <a:ext cx="11996254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i="1" sz="1400">
                <a:solidFill>
                  <a:srgbClr val="A0A1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----- Sample 2 -----</a:t>
            </a:r>
            <a:endParaRPr i="0">
              <a:solidFill>
                <a:srgbClr val="383A42"/>
              </a:solidFill>
            </a:endParaRP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aly Eo, He, </a:t>
            </a:r>
            <a:r>
              <a:t>to</a:t>
            </a:r>
            <a:r>
              <a:t> bakk st I stire I</a:t>
            </a:r>
            <a:r>
              <a:t>'micgobbsh</a:t>
            </a:r>
            <a:r>
              <a:t>  brond thet we sthe mikadionee bans. Whether job lyok,.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Whon </a:t>
            </a:r>
            <a:r>
              <a:t>not</a:t>
            </a:r>
            <a:r>
              <a:t> I ouuk.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Wewer they sas I dait ond we polntryoiggsiof, waoe have ithale. I bale bockuyte seemer I dant you I Fout whey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We kuow Soush Wharay nestibigiof, You knik </a:t>
            </a:r>
            <a:r>
              <a:t>is</a:t>
            </a:r>
            <a:r>
              <a:t> you know, boxw staretho bad</a:t>
            </a:r>
          </a:p>
        </p:txBody>
      </p:sp>
      <p:sp>
        <p:nvSpPr>
          <p:cNvPr id="249" name="I, not, job, - some of the learned words, it looks like some text."/>
          <p:cNvSpPr txBox="1"/>
          <p:nvPr/>
        </p:nvSpPr>
        <p:spPr>
          <a:xfrm>
            <a:off x="475233" y="6545262"/>
            <a:ext cx="571571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I, not, job, - some of the learned words, it looks like some text.</a:t>
            </a:r>
          </a:p>
        </p:txBody>
      </p:sp>
      <p:sp>
        <p:nvSpPr>
          <p:cNvPr id="250" name="----- Sample 3 -----…"/>
          <p:cNvSpPr txBox="1"/>
          <p:nvPr/>
        </p:nvSpPr>
        <p:spPr>
          <a:xfrm>
            <a:off x="431800" y="7232650"/>
            <a:ext cx="130556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>
                <a:solidFill>
                  <a:srgbClr val="383A4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----- Sample </a:t>
            </a:r>
            <a:r>
              <a:rPr>
                <a:solidFill>
                  <a:srgbClr val="986801"/>
                </a:solidFill>
              </a:rPr>
              <a:t>3</a:t>
            </a:r>
            <a:r>
              <a:t> -----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383A4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y doing </a:t>
            </a:r>
            <a:r>
              <a:rPr>
                <a:solidFill>
                  <a:srgbClr val="000000"/>
                </a:solidFill>
              </a:rPr>
              <a:t>to</a:t>
            </a:r>
            <a:r>
              <a:rPr>
                <a:solidFill>
                  <a:srgbClr val="000000"/>
                </a:solidFill>
              </a:rPr>
              <a:t> whit stoll.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Ho just </a:t>
            </a:r>
            <a:r>
              <a:t>to</a:t>
            </a:r>
            <a:r>
              <a:t> deed </a:t>
            </a:r>
            <a:r>
              <a:t>to</a:t>
            </a:r>
            <a:r>
              <a:t> was very minioned, now, Fome </a:t>
            </a:r>
            <a:r>
              <a:t>is</a:t>
            </a:r>
            <a:r>
              <a:t> a soild say </a:t>
            </a:r>
            <a:r>
              <a:t>and</a:t>
            </a:r>
            <a:r>
              <a:t> </a:t>
            </a:r>
            <a:r>
              <a:t>is</a:t>
            </a:r>
            <a:r>
              <a:t> </a:t>
            </a:r>
            <a:r>
              <a:t>is</a:t>
            </a:r>
            <a:r>
              <a:t> soudd </a:t>
            </a:r>
            <a:r>
              <a:t>and</a:t>
            </a:r>
            <a:r>
              <a:t> </a:t>
            </a:r>
            <a:r>
              <a:t>If</a:t>
            </a:r>
            <a:r>
              <a:t> no want nonkouahvion. </a:t>
            </a:r>
            <a:r>
              <a:t>if</a:t>
            </a:r>
            <a:r>
              <a:t> you beeming thet </a:t>
            </a:r>
            <a:r>
              <a:t>take</a:t>
            </a:r>
            <a:r>
              <a:t> </a:t>
            </a:r>
            <a:r>
              <a:t>is</a:t>
            </a:r>
            <a:r>
              <a:t> our tough us iss could feor youlk </a:t>
            </a:r>
            <a:r>
              <a:t>to</a:t>
            </a:r>
            <a:r>
              <a:t> at Lend </a:t>
            </a:r>
            <a:r>
              <a:t>and</a:t>
            </a:r>
            <a:r>
              <a:t> we </a:t>
            </a:r>
            <a:r>
              <a:t>do</a:t>
            </a:r>
            <a:r>
              <a:t> toted </a:t>
            </a:r>
            <a:r>
              <a:t>to</a:t>
            </a:r>
            <a:r>
              <a:t> start </a:t>
            </a:r>
            <a:r>
              <a:t>to</a:t>
            </a:r>
            <a:r>
              <a:t> pasted </a:t>
            </a:r>
            <a:r>
              <a:t>to</a:t>
            </a:r>
            <a:r>
              <a:t> doind the  we </a:t>
            </a:r>
            <a:r>
              <a:t>do</a:t>
            </a:r>
            <a:r>
              <a:t> it.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 jind </a:t>
            </a:r>
            <a:r>
              <a:t>and</a:t>
            </a:r>
            <a:r>
              <a:t> I spongly stection Caread.</a:t>
            </a:r>
          </a:p>
        </p:txBody>
      </p:sp>
      <p:sp>
        <p:nvSpPr>
          <p:cNvPr id="251" name="Looks more like English"/>
          <p:cNvSpPr txBox="1"/>
          <p:nvPr/>
        </p:nvSpPr>
        <p:spPr>
          <a:xfrm>
            <a:off x="475233" y="8769349"/>
            <a:ext cx="225602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700"/>
              </a:lnSpc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Looks more like English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hat is going on underway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going on underway.</a:t>
            </a:r>
          </a:p>
        </p:txBody>
      </p:sp>
      <p:sp>
        <p:nvSpPr>
          <p:cNvPr id="254" name="Completed 340 minibatches of size 32x1000 characters…"/>
          <p:cNvSpPr txBox="1"/>
          <p:nvPr/>
        </p:nvSpPr>
        <p:spPr>
          <a:xfrm>
            <a:off x="508000" y="2400300"/>
            <a:ext cx="11988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Completed 340 minibatches of size 32x1000 characters</a:t>
            </a:r>
          </a:p>
          <a:p>
            <a:pPr algn="l" defTabSz="457200">
              <a:lnSpc>
                <a:spcPts val="3700"/>
              </a:lnSpc>
              <a:defRPr sz="1600">
                <a:solidFill>
                  <a:srgbClr val="222222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ts val="3200"/>
              </a:lnSpc>
              <a:defRPr i="1" sz="1400">
                <a:solidFill>
                  <a:srgbClr val="A0A1A7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----- Sample 4 -----</a:t>
            </a:r>
            <a:endParaRPr i="0">
              <a:solidFill>
                <a:srgbClr val="383A42"/>
              </a:solidFill>
            </a:endParaRPr>
          </a:p>
          <a:p>
            <a:pPr algn="l" defTabSz="457200">
              <a:lnSpc>
                <a:spcPts val="37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Second. </a:t>
            </a:r>
            <a:r>
              <a:rPr sz="1800"/>
              <a:t>They left you asses, believe me, but I will have great people.</a:t>
            </a:r>
            <a:r>
              <a:t>I solling us some </a:t>
            </a:r>
            <a:r>
              <a:rPr i="1"/>
              <a:t>-- and you see something youve seen deterner to Mexico, we are building interest.</a:t>
            </a:r>
          </a:p>
          <a:p>
            <a:pPr algn="l" defTabSz="457200">
              <a:lnSpc>
                <a:spcPts val="37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100,000. </a:t>
            </a:r>
            <a:r>
              <a:rPr sz="1800"/>
              <a:t>Im not going to be so bad.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It was so proud of me. Incredible and or their cities which I kept the same wealthy. They dont want them, were the world companies.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Yes, they get the fraud, except people deals 100. Its like never respaved us.  Thats what were going to do an orfone thats seen this.</a:t>
            </a:r>
          </a:p>
        </p:txBody>
      </p:sp>
      <p:sp>
        <p:nvSpPr>
          <p:cNvPr id="255" name="So we’re going to run. But I was going to have all the manufacturing things as you know what we’re not going to be very soon to this country starting a president land the country. It’s the committed to say the greatest state. You know, I like Iran is so badly. I said, &quot;I’m not as you know what? Why aren’t doing my sad by having any of the place so well, you look at 78%, I’ve done and they’re coming in the Hispanics are so many. The different state and then I mean, it’s not going to be these people that are politicians that they said, &quot;You know, every poll said &quot;We will bring it. I think we don’t want to talk about the stupid new of this country. We love it of money. It’s running the cary America great."/>
          <p:cNvSpPr txBox="1"/>
          <p:nvPr/>
        </p:nvSpPr>
        <p:spPr>
          <a:xfrm>
            <a:off x="454372" y="5422899"/>
            <a:ext cx="11740754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So we’re going to run. But I was going to have all the manufacturing things </a:t>
            </a:r>
            <a:r>
              <a:t>as</a:t>
            </a:r>
            <a:r>
              <a:t> you know what we’re </a:t>
            </a:r>
            <a:r>
              <a:t>not</a:t>
            </a:r>
            <a:r>
              <a:t> going to </a:t>
            </a:r>
            <a:r>
              <a:t>be</a:t>
            </a:r>
            <a:r>
              <a:t> very soon to this country starting a president land the country. It’s the committed to say the greatest state. You know, I like Iran </a:t>
            </a:r>
            <a:r>
              <a:t>is</a:t>
            </a:r>
            <a:r>
              <a:t> so badly. I said, "I’m </a:t>
            </a:r>
            <a:r>
              <a:t>not</a:t>
            </a:r>
            <a:r>
              <a:t> </a:t>
            </a:r>
            <a:r>
              <a:t>as</a:t>
            </a:r>
            <a:r>
              <a:t> you know what? Why aren’t doing my sad </a:t>
            </a:r>
            <a:r>
              <a:t>by</a:t>
            </a:r>
            <a:r>
              <a:t> having any </a:t>
            </a:r>
            <a:r>
              <a:t>of</a:t>
            </a:r>
            <a:r>
              <a:t> the place so well, you look at 78%, I’ve done </a:t>
            </a:r>
            <a:r>
              <a:t>and</a:t>
            </a:r>
            <a:r>
              <a:t> they’re coming </a:t>
            </a:r>
            <a:r>
              <a:t>in</a:t>
            </a:r>
            <a:r>
              <a:t> the Hispanics are so many. The different state </a:t>
            </a:r>
            <a:r>
              <a:t>and</a:t>
            </a:r>
            <a:r>
              <a:t> </a:t>
            </a:r>
            <a:r>
              <a:t>then</a:t>
            </a:r>
            <a:r>
              <a:t> I mean, it’s </a:t>
            </a:r>
            <a:r>
              <a:t>not</a:t>
            </a:r>
            <a:r>
              <a:t> going to </a:t>
            </a:r>
            <a:r>
              <a:t>be</a:t>
            </a:r>
            <a:r>
              <a:t> these people </a:t>
            </a:r>
            <a:r>
              <a:t>that</a:t>
            </a:r>
            <a:r>
              <a:t> are politicians </a:t>
            </a:r>
            <a:r>
              <a:t>that</a:t>
            </a:r>
            <a:r>
              <a:t> they said, "You know, every poll said "We will bring it. I think we don’t want to talk about the stupid new </a:t>
            </a:r>
            <a:r>
              <a:t>of</a:t>
            </a:r>
            <a:r>
              <a:t> this country. We love it </a:t>
            </a:r>
            <a:r>
              <a:t>of</a:t>
            </a:r>
            <a:r>
              <a:t> money. It’s running the cary America great.</a:t>
            </a:r>
          </a:p>
        </p:txBody>
      </p:sp>
      <p:sp>
        <p:nvSpPr>
          <p:cNvPr id="256" name="Let see some output……"/>
          <p:cNvSpPr txBox="1"/>
          <p:nvPr/>
        </p:nvSpPr>
        <p:spPr>
          <a:xfrm>
            <a:off x="4786411" y="8089899"/>
            <a:ext cx="343197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Let see some output……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inforcement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Reinforcement Learning</a:t>
            </a:r>
          </a:p>
        </p:txBody>
      </p:sp>
      <p:pic>
        <p:nvPicPr>
          <p:cNvPr id="259" name="flappy bird.png" descr="flappy bi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223" y="2427606"/>
            <a:ext cx="9839247" cy="553457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Flappy Bird Evolution"/>
          <p:cNvSpPr txBox="1"/>
          <p:nvPr/>
        </p:nvSpPr>
        <p:spPr>
          <a:xfrm>
            <a:off x="4943127" y="8508999"/>
            <a:ext cx="31185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Flappy Bird Evolution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How to learn to fly using genetic algorithm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learn to fly using genetic algorithm </a:t>
            </a:r>
          </a:p>
        </p:txBody>
      </p:sp>
      <p:pic>
        <p:nvPicPr>
          <p:cNvPr id="263" name="brain flappy.png" descr="brain flappy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10417"/>
            <a:ext cx="8382000" cy="4902201"/>
          </a:xfrm>
          <a:prstGeom prst="rect">
            <a:avLst/>
          </a:prstGeom>
        </p:spPr>
      </p:pic>
      <p:sp>
        <p:nvSpPr>
          <p:cNvPr id="264" name="Neural Model of a Bi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Neural Model of a Bird</a:t>
            </a:r>
          </a:p>
        </p:txBody>
      </p:sp>
      <p:sp>
        <p:nvSpPr>
          <p:cNvPr id="265" name="Best live long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live longer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Evolution of best model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Evolution of best models</a:t>
            </a:r>
          </a:p>
        </p:txBody>
      </p:sp>
      <p:sp>
        <p:nvSpPr>
          <p:cNvPr id="268" name="Select best fi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 best fitness</a:t>
            </a:r>
          </a:p>
        </p:txBody>
      </p:sp>
      <p:sp>
        <p:nvSpPr>
          <p:cNvPr id="269" name="add mutations"/>
          <p:cNvSpPr txBox="1"/>
          <p:nvPr>
            <p:ph type="body" sz="quarter" idx="1"/>
          </p:nvPr>
        </p:nvSpPr>
        <p:spPr>
          <a:xfrm>
            <a:off x="8280400" y="6756400"/>
            <a:ext cx="4241800" cy="2413000"/>
          </a:xfrm>
          <a:prstGeom prst="rect">
            <a:avLst/>
          </a:prstGeom>
        </p:spPr>
        <p:txBody>
          <a:bodyPr/>
          <a:lstStyle/>
          <a:p>
            <a:pPr/>
            <a:r>
              <a:t>add mutations</a:t>
            </a:r>
          </a:p>
        </p:txBody>
      </p:sp>
      <p:grpSp>
        <p:nvGrpSpPr>
          <p:cNvPr id="272" name="fitness.png"/>
          <p:cNvGrpSpPr/>
          <p:nvPr/>
        </p:nvGrpSpPr>
        <p:grpSpPr>
          <a:xfrm>
            <a:off x="2590800" y="410417"/>
            <a:ext cx="8382000" cy="4902201"/>
            <a:chOff x="0" y="0"/>
            <a:chExt cx="8382000" cy="4902200"/>
          </a:xfrm>
        </p:grpSpPr>
        <p:pic>
          <p:nvPicPr>
            <p:cNvPr id="271" name="fitness.png" descr="fitness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8128000" cy="4572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fitness.png" descr="fitness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82000" cy="4902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http://www.askforgametask.com/html5/tutorials/flappy/"/>
          <p:cNvSpPr txBox="1"/>
          <p:nvPr/>
        </p:nvSpPr>
        <p:spPr>
          <a:xfrm>
            <a:off x="2351062" y="4419599"/>
            <a:ext cx="830267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http://www.askforgametask.com/html5/tutorials/flappy/</a:t>
            </a:r>
          </a:p>
        </p:txBody>
      </p:sp>
      <p:sp>
        <p:nvSpPr>
          <p:cNvPr id="275" name="https://www.youtube.com/watch?time_continue=128&amp;v=aeWmdojEJf0"/>
          <p:cNvSpPr txBox="1"/>
          <p:nvPr/>
        </p:nvSpPr>
        <p:spPr>
          <a:xfrm>
            <a:off x="1481236" y="1650999"/>
            <a:ext cx="1004232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https://www.youtube.com/watch?time_continue=128&amp;v=aeWmdojEJf0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Multimodal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Multimodal Learning</a:t>
            </a:r>
          </a:p>
        </p:txBody>
      </p:sp>
      <p:sp>
        <p:nvSpPr>
          <p:cNvPr id="278" name="http://jmlr.org/papers/volume15/srivastava14b/srivastava14b.pdf"/>
          <p:cNvSpPr txBox="1"/>
          <p:nvPr/>
        </p:nvSpPr>
        <p:spPr>
          <a:xfrm>
            <a:off x="2036737" y="6921499"/>
            <a:ext cx="946472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http://jmlr.org/papers/volume15/srivastava14b/srivastava14b.pdf</a:t>
            </a:r>
          </a:p>
        </p:txBody>
      </p:sp>
      <p:pic>
        <p:nvPicPr>
          <p:cNvPr id="279" name="Screen Shot 2017-09-03 at 17.06.43.png" descr="Screen Shot 2017-09-03 at 17.06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087" y="2324100"/>
            <a:ext cx="11888641" cy="4077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ar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Classification</a:t>
            </a:r>
          </a:p>
        </p:txBody>
      </p:sp>
      <p:sp>
        <p:nvSpPr>
          <p:cNvPr id="148" name="How to separate cows from chickens?"/>
          <p:cNvSpPr txBox="1"/>
          <p:nvPr/>
        </p:nvSpPr>
        <p:spPr>
          <a:xfrm>
            <a:off x="7054279" y="3251199"/>
            <a:ext cx="519544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How to separate cows from chickens?</a:t>
            </a:r>
          </a:p>
        </p:txBody>
      </p:sp>
      <p:pic>
        <p:nvPicPr>
          <p:cNvPr id="149" name="cow.png" descr="c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2440" y="4003003"/>
            <a:ext cx="1899970" cy="149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chicken.png" descr="chicken.png"/>
          <p:cNvPicPr>
            <a:picLocks noChangeAspect="1"/>
          </p:cNvPicPr>
          <p:nvPr/>
        </p:nvPicPr>
        <p:blipFill>
          <a:blip r:embed="rId3">
            <a:extLst/>
          </a:blip>
          <a:srcRect l="0" t="20510" r="0" b="20510"/>
          <a:stretch>
            <a:fillRect/>
          </a:stretch>
        </p:blipFill>
        <p:spPr>
          <a:xfrm>
            <a:off x="10507940" y="4003003"/>
            <a:ext cx="1899970" cy="149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Weight"/>
          <p:cNvSpPr txBox="1"/>
          <p:nvPr/>
        </p:nvSpPr>
        <p:spPr>
          <a:xfrm>
            <a:off x="2858274" y="8294611"/>
            <a:ext cx="107215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Weight</a:t>
            </a:r>
          </a:p>
        </p:txBody>
      </p:sp>
      <p:pic>
        <p:nvPicPr>
          <p:cNvPr id="152" name="linearclas.png" descr="linearclas.png"/>
          <p:cNvPicPr>
            <a:picLocks noChangeAspect="1"/>
          </p:cNvPicPr>
          <p:nvPr/>
        </p:nvPicPr>
        <p:blipFill>
          <a:blip r:embed="rId4">
            <a:extLst/>
          </a:blip>
          <a:srcRect l="2450" t="0" r="2450" b="0"/>
          <a:stretch>
            <a:fillRect/>
          </a:stretch>
        </p:blipFill>
        <p:spPr>
          <a:xfrm>
            <a:off x="271740" y="2969876"/>
            <a:ext cx="6486562" cy="510910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ize"/>
          <p:cNvSpPr txBox="1"/>
          <p:nvPr/>
        </p:nvSpPr>
        <p:spPr>
          <a:xfrm>
            <a:off x="428407" y="5270362"/>
            <a:ext cx="66139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Size</a:t>
            </a:r>
          </a:p>
        </p:txBody>
      </p:sp>
      <p:sp>
        <p:nvSpPr>
          <p:cNvPr id="154" name="?"/>
          <p:cNvSpPr txBox="1"/>
          <p:nvPr/>
        </p:nvSpPr>
        <p:spPr>
          <a:xfrm>
            <a:off x="9566826" y="5989561"/>
            <a:ext cx="52015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/>
            <a:r>
              <a:t>?</a:t>
            </a:r>
          </a:p>
        </p:txBody>
      </p:sp>
      <p:sp>
        <p:nvSpPr>
          <p:cNvPr id="155" name="Blue - Chicks"/>
          <p:cNvSpPr txBox="1"/>
          <p:nvPr/>
        </p:nvSpPr>
        <p:spPr>
          <a:xfrm>
            <a:off x="767065" y="8696173"/>
            <a:ext cx="188907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Blue - Chicks</a:t>
            </a:r>
          </a:p>
        </p:txBody>
      </p:sp>
      <p:sp>
        <p:nvSpPr>
          <p:cNvPr id="156" name="Red - Cows"/>
          <p:cNvSpPr txBox="1"/>
          <p:nvPr/>
        </p:nvSpPr>
        <p:spPr>
          <a:xfrm>
            <a:off x="4242177" y="8696173"/>
            <a:ext cx="1669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Red - Cows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4"/>
      <p:bldP build="whole" bldLvl="1" animBg="1" rev="0" advAuto="0" spid="155" grpId="5"/>
      <p:bldP build="whole" bldLvl="1" animBg="1" rev="0" advAuto="0" spid="151" grpId="3"/>
      <p:bldP build="whole" bldLvl="1" animBg="1" rev="0" advAuto="0" spid="153" grpId="2"/>
      <p:bldP build="whole" bldLvl="1" animBg="1" rev="0" advAuto="0" spid="15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ulti Layer Perceptr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 Layer Perceptron</a:t>
            </a:r>
          </a:p>
        </p:txBody>
      </p:sp>
      <p:sp>
        <p:nvSpPr>
          <p:cNvPr id="159" name="Additional layers gives a possibility to fit any data distribu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Additional layers gives a possibility to fit any data distribution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Let see it!</a:t>
            </a:r>
          </a:p>
        </p:txBody>
      </p:sp>
      <p:pic>
        <p:nvPicPr>
          <p:cNvPr id="160" name="MLP.jpg" descr="ML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2178" y="2324100"/>
            <a:ext cx="4597401" cy="317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ore neurons, more features to extract.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neurons, more features to extract.</a:t>
            </a:r>
          </a:p>
        </p:txBody>
      </p:sp>
      <p:pic>
        <p:nvPicPr>
          <p:cNvPr id="163" name="neural-networks-1.png" descr="neural-networks-1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64" name="Data Manifol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Manifolds</a:t>
            </a:r>
          </a:p>
        </p:txBody>
      </p:sp>
      <p:grpSp>
        <p:nvGrpSpPr>
          <p:cNvPr id="167" name="neural-networks-4.png"/>
          <p:cNvGrpSpPr/>
          <p:nvPr/>
        </p:nvGrpSpPr>
        <p:grpSpPr>
          <a:xfrm>
            <a:off x="9466681" y="6770034"/>
            <a:ext cx="2326438" cy="2413001"/>
            <a:chOff x="0" y="0"/>
            <a:chExt cx="2326437" cy="2413000"/>
          </a:xfrm>
        </p:grpSpPr>
        <p:pic>
          <p:nvPicPr>
            <p:cNvPr id="166" name="neural-networks-4.png" descr="neural-networks-4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2072438" cy="2082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neural-networks-4.png" descr="neural-networks-4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326438" cy="2413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pace1.png" descr="space1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92899" y="2565400"/>
            <a:ext cx="1696263" cy="1969135"/>
          </a:xfrm>
          <a:prstGeom prst="rect">
            <a:avLst/>
          </a:prstGeom>
        </p:spPr>
      </p:pic>
      <p:sp>
        <p:nvSpPr>
          <p:cNvPr id="170" name="Top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Topology</a:t>
            </a:r>
          </a:p>
        </p:txBody>
      </p:sp>
      <p:sp>
        <p:nvSpPr>
          <p:cNvPr id="171" name="It is affine transform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affine transformation</a:t>
            </a:r>
          </a:p>
          <a:p>
            <a:pPr/>
            <a:r>
              <a:t>As rubber plane deformations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http://cs.stanford.edu/people/karpathy/convnetjs//demo/classify2d.html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Complex Data example</a:t>
            </a:r>
          </a:p>
        </p:txBody>
      </p:sp>
      <p:sp>
        <p:nvSpPr>
          <p:cNvPr id="172" name="or"/>
          <p:cNvSpPr txBox="1"/>
          <p:nvPr/>
        </p:nvSpPr>
        <p:spPr>
          <a:xfrm>
            <a:off x="8894830" y="3162299"/>
            <a:ext cx="40109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or</a:t>
            </a:r>
          </a:p>
        </p:txBody>
      </p:sp>
      <p:grpSp>
        <p:nvGrpSpPr>
          <p:cNvPr id="175" name="space2.png"/>
          <p:cNvGrpSpPr/>
          <p:nvPr/>
        </p:nvGrpSpPr>
        <p:grpSpPr>
          <a:xfrm>
            <a:off x="9944099" y="2565400"/>
            <a:ext cx="1696264" cy="1969135"/>
            <a:chOff x="0" y="0"/>
            <a:chExt cx="1696262" cy="1969134"/>
          </a:xfrm>
        </p:grpSpPr>
        <p:pic>
          <p:nvPicPr>
            <p:cNvPr id="174" name="space2.png" descr="space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5300" t="0" r="5300" b="0"/>
            <a:stretch>
              <a:fillRect/>
            </a:stretch>
          </p:blipFill>
          <p:spPr>
            <a:xfrm>
              <a:off x="127000" y="120607"/>
              <a:ext cx="1442263" cy="15755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3" name="space2.png" descr="space2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696264" cy="1969136"/>
            </a:xfrm>
            <a:prstGeom prst="rect">
              <a:avLst/>
            </a:prstGeom>
            <a:effectLst/>
          </p:spPr>
        </p:pic>
      </p:grpSp>
      <p:pic>
        <p:nvPicPr>
          <p:cNvPr id="176" name="topology1.gif" descr="topology1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92900" y="5010784"/>
            <a:ext cx="2562892" cy="2502892"/>
          </a:xfrm>
          <a:prstGeom prst="rect">
            <a:avLst/>
          </a:prstGeom>
        </p:spPr>
      </p:pic>
      <p:pic>
        <p:nvPicPr>
          <p:cNvPr id="177" name="spiral.1-2.2-2-2-2-2-2.gif" descr="spiral.1-2.2-2-2-2-2-2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969500" y="5010784"/>
            <a:ext cx="2562892" cy="25028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nvolutional Neural Network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Convolutional Neural Networks</a:t>
            </a:r>
          </a:p>
        </p:txBody>
      </p:sp>
      <p:pic>
        <p:nvPicPr>
          <p:cNvPr id="180" name="detect1.png" descr="detect1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544561"/>
            <a:ext cx="12065000" cy="5537201"/>
          </a:xfrm>
          <a:prstGeom prst="rect">
            <a:avLst/>
          </a:prstGeom>
        </p:spPr>
      </p:pic>
      <p:sp>
        <p:nvSpPr>
          <p:cNvPr id="181" name="How do they se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they see?</a:t>
            </a:r>
          </a:p>
        </p:txBody>
      </p:sp>
      <p:sp>
        <p:nvSpPr>
          <p:cNvPr id="18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convolutions.png" descr="convolutions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11388" y="595361"/>
            <a:ext cx="12126063" cy="3159152"/>
          </a:xfrm>
          <a:prstGeom prst="rect">
            <a:avLst/>
          </a:prstGeom>
        </p:spPr>
      </p:pic>
      <p:sp>
        <p:nvSpPr>
          <p:cNvPr id="185" name="ConvNets derive their name from the “convolution” operator. The primary purpose of Convolution in case of a ConvNet is to extract features from the input image. Convolution preserves the spatial relationship between pixels by learning image features using small squares of input data."/>
          <p:cNvSpPr txBox="1"/>
          <p:nvPr>
            <p:ph type="title"/>
          </p:nvPr>
        </p:nvSpPr>
        <p:spPr>
          <a:xfrm>
            <a:off x="603250" y="6629400"/>
            <a:ext cx="7200900" cy="2413000"/>
          </a:xfrm>
          <a:prstGeom prst="rect">
            <a:avLst/>
          </a:prstGeom>
        </p:spPr>
        <p:txBody>
          <a:bodyPr/>
          <a:lstStyle/>
          <a:p>
            <a:pPr defTabSz="549148">
              <a:lnSpc>
                <a:spcPct val="110000"/>
              </a:lnSpc>
              <a:spcBef>
                <a:spcPts val="0"/>
              </a:spcBef>
              <a:defRPr i="1" sz="2256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ConvNets derive their name from the </a:t>
            </a:r>
            <a:r>
              <a:rPr>
                <a:solidFill>
                  <a:srgbClr val="DA1050"/>
                </a:solidFill>
                <a:hlinkClick r:id="rId3" invalidUrl="" action="" tgtFrame="" tooltip="" history="1" highlightClick="0" endSnd="0"/>
              </a:rPr>
              <a:t>“convolution” operator</a:t>
            </a:r>
            <a:r>
              <a:t>. The primary purpose of Convolution in case of a ConvNet is to extract features from the input image. Convolution preserves the spatial relationship between pixels by learning image features using small squares of input data. </a:t>
            </a:r>
          </a:p>
        </p:txBody>
      </p:sp>
      <p:pic>
        <p:nvPicPr>
          <p:cNvPr id="186" name="8-gif.gif" descr="8-gif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7750" y="3767177"/>
            <a:ext cx="1842416" cy="18376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7" name="Essentially, every image can be represented as a matrix of pixel values."/>
          <p:cNvSpPr txBox="1"/>
          <p:nvPr/>
        </p:nvSpPr>
        <p:spPr>
          <a:xfrm>
            <a:off x="520750" y="5759450"/>
            <a:ext cx="21734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800"/>
              </a:spcBef>
              <a:defRPr b="1" sz="1400"/>
            </a:lvl1pPr>
          </a:lstStyle>
          <a:p>
            <a:pPr/>
            <a:r>
              <a:t>Essentially, every image can be represented as a matrix of pixel values.</a:t>
            </a:r>
          </a:p>
        </p:txBody>
      </p:sp>
      <p:pic>
        <p:nvPicPr>
          <p:cNvPr id="188" name="matrix.png" descr="matrix.png"/>
          <p:cNvPicPr>
            <a:picLocks noChangeAspect="1"/>
          </p:cNvPicPr>
          <p:nvPr/>
        </p:nvPicPr>
        <p:blipFill>
          <a:blip r:embed="rId5">
            <a:extLst/>
          </a:blip>
          <a:srcRect l="4606" t="0" r="4606" b="0"/>
          <a:stretch>
            <a:fillRect/>
          </a:stretch>
        </p:blipFill>
        <p:spPr>
          <a:xfrm>
            <a:off x="2939178" y="3770370"/>
            <a:ext cx="1842415" cy="18376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9" name="Image matrix"/>
          <p:cNvSpPr txBox="1"/>
          <p:nvPr/>
        </p:nvSpPr>
        <p:spPr>
          <a:xfrm>
            <a:off x="2875678" y="6003942"/>
            <a:ext cx="217344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800"/>
              </a:spcBef>
              <a:defRPr b="1" sz="1400"/>
            </a:lvl1pPr>
          </a:lstStyle>
          <a:p>
            <a:pPr/>
            <a:r>
              <a:t>Image matrix </a:t>
            </a:r>
          </a:p>
        </p:txBody>
      </p:sp>
      <p:pic>
        <p:nvPicPr>
          <p:cNvPr id="190" name="convmatrix.png" descr="convmatrix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18905" y="4227767"/>
            <a:ext cx="1059778" cy="91656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Convolution Matrix"/>
          <p:cNvSpPr txBox="1"/>
          <p:nvPr/>
        </p:nvSpPr>
        <p:spPr>
          <a:xfrm>
            <a:off x="5224135" y="5962649"/>
            <a:ext cx="217344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1800"/>
              </a:spcBef>
              <a:defRPr b="1" sz="1400"/>
            </a:lvl1pPr>
          </a:lstStyle>
          <a:p>
            <a:pPr/>
            <a:r>
              <a:t>Convolution Matrix</a:t>
            </a:r>
          </a:p>
        </p:txBody>
      </p:sp>
      <p:pic>
        <p:nvPicPr>
          <p:cNvPr id="192" name="convolution_schematic.gif" descr="convolution_schematic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01302" y="3657629"/>
            <a:ext cx="2817268" cy="205671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3" name="Convolution Process"/>
          <p:cNvSpPr txBox="1"/>
          <p:nvPr/>
        </p:nvSpPr>
        <p:spPr>
          <a:xfrm>
            <a:off x="8324814" y="5962649"/>
            <a:ext cx="217344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1800"/>
              </a:spcBef>
              <a:defRPr b="1" sz="1400"/>
            </a:lvl1pPr>
          </a:lstStyle>
          <a:p>
            <a:pPr/>
            <a:r>
              <a:t>Convolution Process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xamples of Convolu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Examples of Convolution</a:t>
            </a:r>
          </a:p>
        </p:txBody>
      </p:sp>
      <p:pic>
        <p:nvPicPr>
          <p:cNvPr id="196" name="convfilters.png" descr="convfilters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54719" y="58757"/>
            <a:ext cx="5913218" cy="9636086"/>
          </a:xfrm>
          <a:prstGeom prst="rect">
            <a:avLst/>
          </a:prstGeom>
        </p:spPr>
      </p:pic>
      <p:sp>
        <p:nvSpPr>
          <p:cNvPr id="197" name="Image Filter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Filters.</a:t>
            </a:r>
          </a:p>
        </p:txBody>
      </p:sp>
      <p:pic>
        <p:nvPicPr>
          <p:cNvPr id="198" name="convanim.gif" descr="convanim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6841" y="5356155"/>
            <a:ext cx="5659218" cy="32068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